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 id="2147483684" r:id="rId2"/>
  </p:sldMasterIdLst>
  <p:notesMasterIdLst>
    <p:notesMasterId r:id="rId15"/>
  </p:notesMasterIdLst>
  <p:handoutMasterIdLst>
    <p:handoutMasterId r:id="rId16"/>
  </p:handoutMasterIdLst>
  <p:sldIdLst>
    <p:sldId id="257" r:id="rId3"/>
    <p:sldId id="264" r:id="rId4"/>
    <p:sldId id="258" r:id="rId5"/>
    <p:sldId id="263" r:id="rId6"/>
    <p:sldId id="260" r:id="rId7"/>
    <p:sldId id="261" r:id="rId8"/>
    <p:sldId id="270" r:id="rId9"/>
    <p:sldId id="265" r:id="rId10"/>
    <p:sldId id="266" r:id="rId11"/>
    <p:sldId id="268" r:id="rId12"/>
    <p:sldId id="267" r:id="rId13"/>
    <p:sldId id="269" r:id="rId14"/>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B378F-6D3D-40DF-A808-F7888505B247}" v="1379" dt="2024-10-03T01:21:08.290"/>
    <p1510:client id="{AC00BC0F-3B4C-4959-B933-333E945F77BC}" v="219" dt="2024-10-02T15:47:23.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72" d="100"/>
          <a:sy n="72" d="100"/>
        </p:scale>
        <p:origin x="1506"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6EEB1F-B347-0941-8803-A5980AF85582}" type="datetime1">
              <a:rPr kumimoji="1" lang="ja-JP" altLang="en-US" smtClean="0"/>
              <a:t>2024/10/4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A8F31D-DE81-FC41-9E0A-4A86C00DE068}" type="slidenum">
              <a:rPr kumimoji="1" lang="ja-JP" altLang="en-US" smtClean="0"/>
              <a:t>‹#›</a:t>
            </a:fld>
            <a:endParaRPr kumimoji="1" lang="ja-JP" altLang="en-US"/>
          </a:p>
        </p:txBody>
      </p:sp>
    </p:spTree>
    <p:extLst>
      <p:ext uri="{BB962C8B-B14F-4D97-AF65-F5344CB8AC3E}">
        <p14:creationId xmlns:p14="http://schemas.microsoft.com/office/powerpoint/2010/main" val="136076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706B29-D410-BF49-8B75-AC2C5214834D}" type="datetime1">
              <a:rPr kumimoji="1" lang="ja-JP" altLang="en-US" smtClean="0"/>
              <a:t>2024/10/4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A98086-8F49-9E43-B8B0-6684E58CC8DD}" type="slidenum">
              <a:rPr kumimoji="1" lang="ja-JP" altLang="en-US" smtClean="0"/>
              <a:t>‹#›</a:t>
            </a:fld>
            <a:endParaRPr kumimoji="1" lang="ja-JP" altLang="en-US"/>
          </a:p>
        </p:txBody>
      </p:sp>
    </p:spTree>
    <p:extLst>
      <p:ext uri="{BB962C8B-B14F-4D97-AF65-F5344CB8AC3E}">
        <p14:creationId xmlns:p14="http://schemas.microsoft.com/office/powerpoint/2010/main" val="42876977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A98086-8F49-9E43-B8B0-6684E58CC8DD}" type="slidenum">
              <a:rPr kumimoji="1" lang="ja-JP" altLang="en-US" smtClean="0"/>
              <a:t>0</a:t>
            </a:fld>
            <a:endParaRPr kumimoji="1" lang="ja-JP" altLang="en-US"/>
          </a:p>
        </p:txBody>
      </p:sp>
    </p:spTree>
    <p:extLst>
      <p:ext uri="{BB962C8B-B14F-4D97-AF65-F5344CB8AC3E}">
        <p14:creationId xmlns:p14="http://schemas.microsoft.com/office/powerpoint/2010/main" val="3795332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DA98086-8F49-9E43-B8B0-6684E58CC8DD}" type="slidenum">
              <a:rPr kumimoji="1" lang="ja-JP" altLang="en-US" smtClean="0"/>
              <a:t>1</a:t>
            </a:fld>
            <a:endParaRPr kumimoji="1" lang="ja-JP" altLang="en-US"/>
          </a:p>
        </p:txBody>
      </p:sp>
    </p:spTree>
    <p:extLst>
      <p:ext uri="{BB962C8B-B14F-4D97-AF65-F5344CB8AC3E}">
        <p14:creationId xmlns:p14="http://schemas.microsoft.com/office/powerpoint/2010/main" val="115706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水上、水中における推進システムとして、スクリューによる推進や尾びれ推進などがある。スクリュープロペラは推進性能が高く、広く用いられている。しかし、生態系調査の面で考えるとスクリューは周辺の環境に影響を及ぼし、調査に適していない。その点尾びれ推進はスクリューと違い周辺環境に影響を与えず、なおかつ加速性、旋回性に優れているので障害物がたくさんある環境下での推進に最も適しているといえる。そういった点から</a:t>
            </a:r>
            <a:endParaRPr kumimoji="1" lang="en-US" altLang="ja-JP" dirty="0"/>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2</a:t>
            </a:fld>
            <a:endParaRPr kumimoji="1" lang="ja-JP" altLang="en-US"/>
          </a:p>
        </p:txBody>
      </p:sp>
    </p:spTree>
    <p:extLst>
      <p:ext uri="{BB962C8B-B14F-4D97-AF65-F5344CB8AC3E}">
        <p14:creationId xmlns:p14="http://schemas.microsoft.com/office/powerpoint/2010/main" val="146618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3</a:t>
            </a:fld>
            <a:endParaRPr kumimoji="1" lang="ja-JP" altLang="en-US"/>
          </a:p>
        </p:txBody>
      </p:sp>
    </p:spTree>
    <p:extLst>
      <p:ext uri="{BB962C8B-B14F-4D97-AF65-F5344CB8AC3E}">
        <p14:creationId xmlns:p14="http://schemas.microsoft.com/office/powerpoint/2010/main" val="276230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まずは機体の部品を作成するところから始めました。</a:t>
            </a:r>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7</a:t>
            </a:fld>
            <a:endParaRPr kumimoji="1" lang="ja-JP" altLang="en-US"/>
          </a:p>
        </p:txBody>
      </p:sp>
    </p:spTree>
    <p:extLst>
      <p:ext uri="{BB962C8B-B14F-4D97-AF65-F5344CB8AC3E}">
        <p14:creationId xmlns:p14="http://schemas.microsoft.com/office/powerpoint/2010/main" val="339257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次に回路作成を行いました。</a:t>
            </a:r>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8</a:t>
            </a:fld>
            <a:endParaRPr kumimoji="1" lang="ja-JP" altLang="en-US"/>
          </a:p>
        </p:txBody>
      </p:sp>
    </p:spTree>
    <p:extLst>
      <p:ext uri="{BB962C8B-B14F-4D97-AF65-F5344CB8AC3E}">
        <p14:creationId xmlns:p14="http://schemas.microsoft.com/office/powerpoint/2010/main" val="36270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使用されたマイコンとプログラムを用いて動作確認</a:t>
            </a:r>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9</a:t>
            </a:fld>
            <a:endParaRPr kumimoji="1" lang="ja-JP" altLang="en-US"/>
          </a:p>
        </p:txBody>
      </p:sp>
    </p:spTree>
    <p:extLst>
      <p:ext uri="{BB962C8B-B14F-4D97-AF65-F5344CB8AC3E}">
        <p14:creationId xmlns:p14="http://schemas.microsoft.com/office/powerpoint/2010/main" val="85080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サーボモータを実際に機体に組み込んで動作確認（動作としては左旋回→直進→右旋回→直進）</a:t>
            </a:r>
          </a:p>
        </p:txBody>
      </p:sp>
      <p:sp>
        <p:nvSpPr>
          <p:cNvPr id="4" name="スライド番号プレースホルダー 3"/>
          <p:cNvSpPr>
            <a:spLocks noGrp="1"/>
          </p:cNvSpPr>
          <p:nvPr>
            <p:ph type="sldNum" sz="quarter" idx="5"/>
          </p:nvPr>
        </p:nvSpPr>
        <p:spPr/>
        <p:txBody>
          <a:bodyPr/>
          <a:lstStyle/>
          <a:p>
            <a:fld id="{9DA98086-8F49-9E43-B8B0-6684E58CC8DD}" type="slidenum">
              <a:rPr kumimoji="1" lang="ja-JP" altLang="en-US" smtClean="0"/>
              <a:t>10</a:t>
            </a:fld>
            <a:endParaRPr kumimoji="1" lang="ja-JP" altLang="en-US"/>
          </a:p>
        </p:txBody>
      </p:sp>
    </p:spTree>
    <p:extLst>
      <p:ext uri="{BB962C8B-B14F-4D97-AF65-F5344CB8AC3E}">
        <p14:creationId xmlns:p14="http://schemas.microsoft.com/office/powerpoint/2010/main" val="33234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169892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56372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631276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291729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62597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1428521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59739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1500636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425932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94102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83154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4234506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1309440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40218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215875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5" name="フッター プレースホルダー 4"/>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410013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325626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8" name="フッター プレースホルダー 7"/>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273984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4" name="フッター プレースホルダー 3"/>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259580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3" name="フッター プレースホルダー 2"/>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265178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371961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a:xfrm>
            <a:off x="457200" y="6356350"/>
            <a:ext cx="2133600" cy="365125"/>
          </a:xfrm>
          <a:prstGeom prst="rect">
            <a:avLst/>
          </a:prstGeom>
        </p:spPr>
        <p:txBody>
          <a:bodyPr/>
          <a:lstStyle/>
          <a:p>
            <a:endParaRPr kumimoji="1" lang="ja-JP" altLang="en-US"/>
          </a:p>
        </p:txBody>
      </p:sp>
      <p:sp>
        <p:nvSpPr>
          <p:cNvPr id="6" name="フッター プレースホルダー 5"/>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B43C254-6F63-CF46-ADB6-0C7CFDCD9770}" type="slidenum">
              <a:rPr kumimoji="1" lang="ja-JP" altLang="en-US" smtClean="0"/>
              <a:t>‹#›</a:t>
            </a:fld>
            <a:endParaRPr kumimoji="1" lang="ja-JP" altLang="en-US"/>
          </a:p>
        </p:txBody>
      </p:sp>
    </p:spTree>
    <p:extLst>
      <p:ext uri="{BB962C8B-B14F-4D97-AF65-F5344CB8AC3E}">
        <p14:creationId xmlns:p14="http://schemas.microsoft.com/office/powerpoint/2010/main" val="406394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userDrawn="1"/>
        </p:nvSpPr>
        <p:spPr>
          <a:xfrm>
            <a:off x="733783" y="6551625"/>
            <a:ext cx="8410217" cy="306374"/>
          </a:xfrm>
          <a:prstGeom prst="rect">
            <a:avLst/>
          </a:prstGeom>
          <a:gradFill flip="none" rotWithShape="1">
            <a:gsLst>
              <a:gs pos="35000">
                <a:srgbClr val="008000"/>
              </a:gs>
              <a:gs pos="100000">
                <a:srgbClr val="FFFFF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0000"/>
              </a:solidFill>
            </a:endParaRPr>
          </a:p>
        </p:txBody>
      </p:sp>
      <p:sp>
        <p:nvSpPr>
          <p:cNvPr id="6" name="スライド番号プレースホルダー 5"/>
          <p:cNvSpPr>
            <a:spLocks noGrp="1"/>
          </p:cNvSpPr>
          <p:nvPr>
            <p:ph type="sldNum" sz="quarter" idx="4"/>
          </p:nvPr>
        </p:nvSpPr>
        <p:spPr>
          <a:xfrm>
            <a:off x="8109184" y="6551625"/>
            <a:ext cx="1034815" cy="306375"/>
          </a:xfrm>
          <a:prstGeom prst="rect">
            <a:avLst/>
          </a:prstGeom>
        </p:spPr>
        <p:txBody>
          <a:bodyPr vert="horz" lIns="91440" tIns="45720" rIns="91440" bIns="45720" rtlCol="0" anchor="ctr"/>
          <a:lstStyle>
            <a:lvl1pPr algn="r">
              <a:defRPr sz="1200">
                <a:solidFill>
                  <a:schemeClr val="bg1"/>
                </a:solidFill>
              </a:defRPr>
            </a:lvl1pPr>
          </a:lstStyle>
          <a:p>
            <a:fld id="{3B43C254-6F63-CF46-ADB6-0C7CFDCD9770}" type="slidenum">
              <a:rPr lang="ja-JP" altLang="en-US" smtClean="0"/>
              <a:pPr/>
              <a:t>‹#›</a:t>
            </a:fld>
            <a:endParaRPr lang="ja-JP" altLang="en-US" dirty="0"/>
          </a:p>
        </p:txBody>
      </p:sp>
      <p:pic>
        <p:nvPicPr>
          <p:cNvPr id="8" name="図 7" descr="320110228115827.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5058" y="6233627"/>
            <a:ext cx="718725" cy="631380"/>
          </a:xfrm>
          <a:prstGeom prst="rect">
            <a:avLst/>
          </a:prstGeom>
        </p:spPr>
      </p:pic>
      <p:sp>
        <p:nvSpPr>
          <p:cNvPr id="11" name="テキスト ボックス 10"/>
          <p:cNvSpPr txBox="1"/>
          <p:nvPr userDrawn="1"/>
        </p:nvSpPr>
        <p:spPr>
          <a:xfrm>
            <a:off x="733783" y="6492874"/>
            <a:ext cx="4554026" cy="369332"/>
          </a:xfrm>
          <a:prstGeom prst="rect">
            <a:avLst/>
          </a:prstGeom>
          <a:noFill/>
        </p:spPr>
        <p:txBody>
          <a:bodyPr wrap="none" rtlCol="0">
            <a:spAutoFit/>
          </a:bodyPr>
          <a:lstStyle/>
          <a:p>
            <a:r>
              <a:rPr kumimoji="1" lang="en-US" altLang="ja-JP" dirty="0">
                <a:solidFill>
                  <a:schemeClr val="tx1"/>
                </a:solidFill>
                <a:effectLst>
                  <a:glow rad="101600">
                    <a:schemeClr val="bg1">
                      <a:alpha val="75000"/>
                    </a:schemeClr>
                  </a:glow>
                </a:effectLst>
                <a:latin typeface="Abadi MT Condensed Extra Bold"/>
                <a:cs typeface="Abadi MT Condensed Extra Bold"/>
              </a:rPr>
              <a:t>National Institute of Technology, Matsue College</a:t>
            </a:r>
            <a:endParaRPr kumimoji="1" lang="ja-JP" altLang="en-US" dirty="0">
              <a:solidFill>
                <a:schemeClr val="tx1"/>
              </a:solidFill>
              <a:effectLst>
                <a:glow rad="101600">
                  <a:schemeClr val="bg1">
                    <a:alpha val="75000"/>
                  </a:schemeClr>
                </a:glow>
              </a:effectLst>
              <a:latin typeface="Abadi MT Condensed Extra Bold"/>
              <a:cs typeface="Abadi MT Condensed Extra Bold"/>
            </a:endParaRPr>
          </a:p>
        </p:txBody>
      </p:sp>
    </p:spTree>
    <p:extLst>
      <p:ext uri="{BB962C8B-B14F-4D97-AF65-F5344CB8AC3E}">
        <p14:creationId xmlns:p14="http://schemas.microsoft.com/office/powerpoint/2010/main" val="5426959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A9174-8A4E-284B-83F5-36BA905152F7}" type="slidenum">
              <a:rPr kumimoji="1" lang="ja-JP" altLang="en-US" smtClean="0"/>
              <a:t>‹#›</a:t>
            </a:fld>
            <a:endParaRPr kumimoji="1" lang="ja-JP" altLang="en-US"/>
          </a:p>
        </p:txBody>
      </p:sp>
    </p:spTree>
    <p:extLst>
      <p:ext uri="{BB962C8B-B14F-4D97-AF65-F5344CB8AC3E}">
        <p14:creationId xmlns:p14="http://schemas.microsoft.com/office/powerpoint/2010/main" val="31855920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ship4everyone.com/archives/1204"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13362" y="2245826"/>
            <a:ext cx="6917278" cy="830997"/>
          </a:xfrm>
          <a:prstGeom prst="rect">
            <a:avLst/>
          </a:prstGeom>
          <a:noFill/>
        </p:spPr>
        <p:txBody>
          <a:bodyPr wrap="none" rtlCol="0">
            <a:spAutoFit/>
          </a:bodyPr>
          <a:lstStyle/>
          <a:p>
            <a:pPr algn="ctr"/>
            <a:r>
              <a:rPr lang="ja-JP" altLang="en-US" sz="4800" dirty="0"/>
              <a:t>中中間発表</a:t>
            </a:r>
            <a:r>
              <a:rPr kumimoji="1" lang="ja-JP" altLang="en-US" sz="4800" dirty="0"/>
              <a:t> </a:t>
            </a:r>
            <a:r>
              <a:rPr kumimoji="1" lang="en-US" altLang="ja-JP" sz="4800" dirty="0"/>
              <a:t>2024.10.04</a:t>
            </a:r>
            <a:endParaRPr kumimoji="1" lang="ja-JP" altLang="en-US" sz="4800" dirty="0"/>
          </a:p>
        </p:txBody>
      </p:sp>
      <p:sp>
        <p:nvSpPr>
          <p:cNvPr id="3" name="テキスト ボックス 2"/>
          <p:cNvSpPr txBox="1"/>
          <p:nvPr/>
        </p:nvSpPr>
        <p:spPr>
          <a:xfrm>
            <a:off x="2726786" y="4138904"/>
            <a:ext cx="3690433" cy="584775"/>
          </a:xfrm>
          <a:prstGeom prst="rect">
            <a:avLst/>
          </a:prstGeom>
          <a:noFill/>
        </p:spPr>
        <p:txBody>
          <a:bodyPr wrap="none" rtlCol="0">
            <a:spAutoFit/>
          </a:bodyPr>
          <a:lstStyle/>
          <a:p>
            <a:pPr algn="ctr"/>
            <a:r>
              <a:rPr kumimoji="1" lang="en-US" altLang="ja-JP" sz="3200" dirty="0"/>
              <a:t>D2040 </a:t>
            </a:r>
            <a:r>
              <a:rPr lang="ja-JP" altLang="en-US" sz="3200" dirty="0"/>
              <a:t>渡部　翔太</a:t>
            </a:r>
            <a:endParaRPr kumimoji="1" lang="ja-JP" altLang="en-US" sz="3200" dirty="0"/>
          </a:p>
        </p:txBody>
      </p:sp>
    </p:spTree>
    <p:extLst>
      <p:ext uri="{BB962C8B-B14F-4D97-AF65-F5344CB8AC3E}">
        <p14:creationId xmlns:p14="http://schemas.microsoft.com/office/powerpoint/2010/main" val="318701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54EAEB-EE49-98D6-BA76-7FE3F4D55C86}"/>
              </a:ext>
            </a:extLst>
          </p:cNvPr>
          <p:cNvSpPr>
            <a:spLocks noGrp="1"/>
          </p:cNvSpPr>
          <p:nvPr>
            <p:ph type="sldNum" sz="quarter" idx="12"/>
          </p:nvPr>
        </p:nvSpPr>
        <p:spPr/>
        <p:txBody>
          <a:bodyPr/>
          <a:lstStyle/>
          <a:p>
            <a:fld id="{3B43C254-6F63-CF46-ADB6-0C7CFDCD9770}"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5B238A02-9F35-E51F-E005-27A1915B33A8}"/>
              </a:ext>
            </a:extLst>
          </p:cNvPr>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pic>
        <p:nvPicPr>
          <p:cNvPr id="6" name="IMG_9282">
            <a:hlinkClick r:id="" action="ppaction://media"/>
            <a:extLst>
              <a:ext uri="{FF2B5EF4-FFF2-40B4-BE49-F238E27FC236}">
                <a16:creationId xmlns:a16="http://schemas.microsoft.com/office/drawing/2014/main" id="{C32ED8A4-E417-88E6-CD77-1207325C51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46120" y="791718"/>
            <a:ext cx="2966942" cy="5274563"/>
          </a:xfrm>
          <a:prstGeom prst="rect">
            <a:avLst/>
          </a:prstGeom>
        </p:spPr>
      </p:pic>
    </p:spTree>
    <p:extLst>
      <p:ext uri="{BB962C8B-B14F-4D97-AF65-F5344CB8AC3E}">
        <p14:creationId xmlns:p14="http://schemas.microsoft.com/office/powerpoint/2010/main" val="18770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87C2500-EAE0-62D0-B0D1-7C83FF1713A4}"/>
              </a:ext>
            </a:extLst>
          </p:cNvPr>
          <p:cNvSpPr>
            <a:spLocks noGrp="1"/>
          </p:cNvSpPr>
          <p:nvPr>
            <p:ph type="sldNum" sz="quarter" idx="12"/>
          </p:nvPr>
        </p:nvSpPr>
        <p:spPr/>
        <p:txBody>
          <a:bodyPr/>
          <a:lstStyle/>
          <a:p>
            <a:fld id="{3B43C254-6F63-CF46-ADB6-0C7CFDCD9770}"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30A1CD8F-FAAB-A181-CA67-0BAAEA648D5D}"/>
              </a:ext>
            </a:extLst>
          </p:cNvPr>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pic>
        <p:nvPicPr>
          <p:cNvPr id="6" name="IMG_9291">
            <a:hlinkClick r:id="" action="ppaction://media"/>
            <a:extLst>
              <a:ext uri="{FF2B5EF4-FFF2-40B4-BE49-F238E27FC236}">
                <a16:creationId xmlns:a16="http://schemas.microsoft.com/office/drawing/2014/main" id="{C72E9708-FE6C-D05D-6125-4BFB2DD53E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30312" y="707449"/>
            <a:ext cx="3039809" cy="5404104"/>
          </a:xfrm>
          <a:prstGeom prst="rect">
            <a:avLst/>
          </a:prstGeom>
        </p:spPr>
      </p:pic>
    </p:spTree>
    <p:extLst>
      <p:ext uri="{BB962C8B-B14F-4D97-AF65-F5344CB8AC3E}">
        <p14:creationId xmlns:p14="http://schemas.microsoft.com/office/powerpoint/2010/main" val="41471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073018-8A24-E4F2-1669-921BACB5DD82}"/>
              </a:ext>
            </a:extLst>
          </p:cNvPr>
          <p:cNvSpPr>
            <a:spLocks noGrp="1"/>
          </p:cNvSpPr>
          <p:nvPr>
            <p:ph type="sldNum" sz="quarter" idx="12"/>
          </p:nvPr>
        </p:nvSpPr>
        <p:spPr/>
        <p:txBody>
          <a:bodyPr/>
          <a:lstStyle/>
          <a:p>
            <a:fld id="{3B43C254-6F63-CF46-ADB6-0C7CFDCD9770}"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0FB01891-6928-D95B-BE7B-844C1DB6BEC0}"/>
              </a:ext>
            </a:extLst>
          </p:cNvPr>
          <p:cNvSpPr txBox="1"/>
          <p:nvPr/>
        </p:nvSpPr>
        <p:spPr>
          <a:xfrm>
            <a:off x="293972" y="184229"/>
            <a:ext cx="1620957" cy="523220"/>
          </a:xfrm>
          <a:prstGeom prst="rect">
            <a:avLst/>
          </a:prstGeom>
          <a:noFill/>
        </p:spPr>
        <p:txBody>
          <a:bodyPr wrap="none" rtlCol="0">
            <a:spAutoFit/>
          </a:bodyPr>
          <a:lstStyle/>
          <a:p>
            <a:r>
              <a:rPr kumimoji="1" lang="ja-JP" altLang="en-US" sz="2800" dirty="0"/>
              <a:t>３．結言</a:t>
            </a:r>
          </a:p>
        </p:txBody>
      </p:sp>
      <p:sp>
        <p:nvSpPr>
          <p:cNvPr id="6" name="テキスト ボックス 5">
            <a:extLst>
              <a:ext uri="{FF2B5EF4-FFF2-40B4-BE49-F238E27FC236}">
                <a16:creationId xmlns:a16="http://schemas.microsoft.com/office/drawing/2014/main" id="{F1655902-A571-A3AD-1B6B-398BC9E1FACC}"/>
              </a:ext>
            </a:extLst>
          </p:cNvPr>
          <p:cNvSpPr txBox="1"/>
          <p:nvPr/>
        </p:nvSpPr>
        <p:spPr>
          <a:xfrm>
            <a:off x="604868" y="875402"/>
            <a:ext cx="8667148" cy="2308324"/>
          </a:xfrm>
          <a:prstGeom prst="rect">
            <a:avLst/>
          </a:prstGeom>
          <a:noFill/>
        </p:spPr>
        <p:txBody>
          <a:bodyPr wrap="square" rtlCol="0">
            <a:spAutoFit/>
          </a:bodyPr>
          <a:lstStyle/>
          <a:p>
            <a:r>
              <a:rPr kumimoji="1" lang="ja-JP" altLang="en-US" sz="2400" b="1" dirty="0"/>
              <a:t>まとめ</a:t>
            </a:r>
            <a:endParaRPr kumimoji="1" lang="en-US" altLang="ja-JP" sz="2400" b="1" dirty="0"/>
          </a:p>
          <a:p>
            <a:r>
              <a:rPr lang="ja-JP" altLang="en-US" sz="2400" dirty="0"/>
              <a:t>・デッドコピーを作成し、機体の動作確認を行った</a:t>
            </a:r>
            <a:endParaRPr lang="en-US" altLang="ja-JP" sz="2400" dirty="0"/>
          </a:p>
          <a:p>
            <a:endParaRPr kumimoji="1" lang="en-US" altLang="ja-JP" sz="2400" dirty="0"/>
          </a:p>
          <a:p>
            <a:r>
              <a:rPr kumimoji="1" lang="ja-JP" altLang="en-US" sz="2400" b="1" dirty="0"/>
              <a:t>今後の予定</a:t>
            </a:r>
            <a:endParaRPr kumimoji="1" lang="en-US" altLang="ja-JP" sz="2400" b="1" dirty="0"/>
          </a:p>
          <a:p>
            <a:r>
              <a:rPr lang="ja-JP" altLang="en-US" sz="2400" dirty="0"/>
              <a:t>・実際にバッテリーを用いた配線をし、遊泳実験を行う</a:t>
            </a:r>
            <a:endParaRPr lang="en-US" altLang="ja-JP" sz="2400" dirty="0"/>
          </a:p>
          <a:p>
            <a:r>
              <a:rPr kumimoji="1" lang="ja-JP" altLang="en-US" sz="2400" dirty="0"/>
              <a:t>・柔軟外皮を作成し、かぶせる</a:t>
            </a:r>
            <a:endParaRPr kumimoji="1" lang="en-US" altLang="ja-JP" sz="2400" dirty="0"/>
          </a:p>
        </p:txBody>
      </p:sp>
    </p:spTree>
    <p:extLst>
      <p:ext uri="{BB962C8B-B14F-4D97-AF65-F5344CB8AC3E}">
        <p14:creationId xmlns:p14="http://schemas.microsoft.com/office/powerpoint/2010/main" val="248898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36354" y="2534584"/>
            <a:ext cx="8241359" cy="1446550"/>
          </a:xfrm>
          <a:prstGeom prst="rect">
            <a:avLst/>
          </a:prstGeom>
          <a:noFill/>
        </p:spPr>
        <p:txBody>
          <a:bodyPr wrap="none" rtlCol="0">
            <a:spAutoFit/>
          </a:bodyPr>
          <a:lstStyle/>
          <a:p>
            <a:pPr algn="ctr"/>
            <a:r>
              <a:rPr lang="ja-JP" altLang="en-US" sz="4400" b="0" i="0" dirty="0">
                <a:solidFill>
                  <a:srgbClr val="000000"/>
                </a:solidFill>
                <a:effectLst/>
                <a:latin typeface="Arial" panose="020B0604020202020204" pitchFamily="34" charset="0"/>
              </a:rPr>
              <a:t>柔軟な</a:t>
            </a:r>
            <a:r>
              <a:rPr lang="en-US" altLang="ja-JP" sz="4400" b="0" i="0" dirty="0">
                <a:solidFill>
                  <a:srgbClr val="000000"/>
                </a:solidFill>
                <a:effectLst/>
                <a:latin typeface="Arial" panose="020B0604020202020204" pitchFamily="34" charset="0"/>
              </a:rPr>
              <a:t>/</a:t>
            </a:r>
            <a:r>
              <a:rPr lang="ja-JP" altLang="en-US" sz="4400" b="0" i="0" dirty="0">
                <a:solidFill>
                  <a:srgbClr val="000000"/>
                </a:solidFill>
                <a:effectLst/>
                <a:latin typeface="Arial" panose="020B0604020202020204" pitchFamily="34" charset="0"/>
              </a:rPr>
              <a:t>屈曲可能な胴体を有する</a:t>
            </a:r>
            <a:endParaRPr lang="en-US" altLang="ja-JP" sz="4400" b="0" i="0" dirty="0">
              <a:solidFill>
                <a:srgbClr val="000000"/>
              </a:solidFill>
              <a:effectLst/>
              <a:latin typeface="Arial" panose="020B0604020202020204" pitchFamily="34" charset="0"/>
            </a:endParaRPr>
          </a:p>
          <a:p>
            <a:pPr algn="ctr"/>
            <a:r>
              <a:rPr lang="ja-JP" altLang="en-US" sz="4400" b="0" i="0" dirty="0">
                <a:solidFill>
                  <a:srgbClr val="000000"/>
                </a:solidFill>
                <a:effectLst/>
                <a:latin typeface="Arial" panose="020B0604020202020204" pitchFamily="34" charset="0"/>
              </a:rPr>
              <a:t>魚型ロボットの開発</a:t>
            </a:r>
            <a:endParaRPr kumimoji="1" lang="ja-JP" altLang="en-US" sz="4400" dirty="0"/>
          </a:p>
        </p:txBody>
      </p:sp>
    </p:spTree>
    <p:extLst>
      <p:ext uri="{BB962C8B-B14F-4D97-AF65-F5344CB8AC3E}">
        <p14:creationId xmlns:p14="http://schemas.microsoft.com/office/powerpoint/2010/main" val="171617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FE9B796-D028-66D0-2258-7ABEE92C07E0}"/>
              </a:ext>
            </a:extLst>
          </p:cNvPr>
          <p:cNvSpPr txBox="1"/>
          <p:nvPr/>
        </p:nvSpPr>
        <p:spPr>
          <a:xfrm>
            <a:off x="210553" y="769207"/>
            <a:ext cx="8722894" cy="6740307"/>
          </a:xfrm>
          <a:prstGeom prst="rect">
            <a:avLst/>
          </a:prstGeom>
          <a:noFill/>
        </p:spPr>
        <p:txBody>
          <a:bodyPr wrap="square" rtlCol="0">
            <a:spAutoFit/>
          </a:bodyPr>
          <a:lstStyle/>
          <a:p>
            <a:r>
              <a:rPr lang="ja-JP" altLang="en-US" sz="2000" b="1" dirty="0"/>
              <a:t>・水上、水中における推進システム</a:t>
            </a:r>
            <a:endParaRPr lang="en-US" altLang="ja-JP" sz="2000" b="1"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　　　　　　スクリュープロペラ　　　　　　　　魚を模した尾ひれ推進</a:t>
            </a:r>
            <a:endParaRPr lang="en-US" altLang="ja-JP" dirty="0"/>
          </a:p>
          <a:p>
            <a:endParaRPr kumimoji="1" lang="en-US" altLang="ja-JP" dirty="0"/>
          </a:p>
          <a:p>
            <a:endParaRPr lang="en-US" altLang="ja-JP" dirty="0"/>
          </a:p>
          <a:p>
            <a:r>
              <a:rPr lang="en-US" altLang="ja-JP" b="1" dirty="0"/>
              <a:t>    </a:t>
            </a:r>
          </a:p>
          <a:p>
            <a:r>
              <a:rPr lang="en-US" altLang="ja-JP" sz="2400" b="1" dirty="0"/>
              <a:t>   </a:t>
            </a:r>
            <a:r>
              <a:rPr lang="ja-JP" altLang="en-US" sz="2400" b="1" dirty="0"/>
              <a:t>推進性能は高い</a:t>
            </a:r>
            <a:r>
              <a:rPr lang="en-US" altLang="ja-JP" sz="2400" b="1" dirty="0"/>
              <a:t>.</a:t>
            </a:r>
            <a:r>
              <a:rPr lang="ja-JP" altLang="en-US" sz="2400" b="1" dirty="0"/>
              <a:t>しかし、　　　　加速性・旋回性に優れ、　</a:t>
            </a:r>
            <a:endParaRPr lang="en-US" altLang="ja-JP" sz="2400" b="1" dirty="0"/>
          </a:p>
          <a:p>
            <a:r>
              <a:rPr lang="ja-JP" altLang="en-US" sz="2400" b="1" dirty="0"/>
              <a:t>　スクリューにより</a:t>
            </a:r>
            <a:r>
              <a:rPr kumimoji="1" lang="ja-JP" altLang="en-US" sz="2400" b="1" dirty="0"/>
              <a:t>騒音が発生</a:t>
            </a:r>
            <a:r>
              <a:rPr lang="en-US" altLang="ja-JP" sz="2400" b="1" dirty="0"/>
              <a:t>.</a:t>
            </a:r>
            <a:r>
              <a:rPr lang="ja-JP" altLang="en-US" sz="2400" b="1" dirty="0"/>
              <a:t>　　障害物を回避しながら</a:t>
            </a:r>
            <a:endParaRPr lang="en-US" altLang="ja-JP" sz="2400" b="1" dirty="0"/>
          </a:p>
          <a:p>
            <a:r>
              <a:rPr kumimoji="1" lang="en-US" altLang="ja-JP" sz="2400" b="1" dirty="0"/>
              <a:t>   </a:t>
            </a:r>
            <a:r>
              <a:rPr kumimoji="1" lang="ja-JP" altLang="en-US" sz="2400" b="1" dirty="0"/>
              <a:t>またスクリューの巻き込みに　　 高効率な遊泳が可能</a:t>
            </a:r>
            <a:r>
              <a:rPr kumimoji="1" lang="en-US" altLang="ja-JP" sz="2400" b="1" dirty="0"/>
              <a:t>.</a:t>
            </a:r>
          </a:p>
          <a:p>
            <a:r>
              <a:rPr lang="ja-JP" altLang="en-US" sz="2400" b="1" dirty="0"/>
              <a:t>　</a:t>
            </a:r>
            <a:r>
              <a:rPr kumimoji="1" lang="ja-JP" altLang="en-US" sz="2400" b="1" dirty="0"/>
              <a:t>より周辺の水生生物や</a:t>
            </a:r>
            <a:r>
              <a:rPr lang="ja-JP" altLang="en-US" sz="2400" b="1" dirty="0"/>
              <a:t>植物に　　 スクリューとは違い、</a:t>
            </a:r>
            <a:endParaRPr lang="en-US" altLang="ja-JP" sz="2400" b="1" dirty="0"/>
          </a:p>
          <a:p>
            <a:r>
              <a:rPr lang="en-US" altLang="ja-JP" sz="2400" b="1" dirty="0"/>
              <a:t>   </a:t>
            </a:r>
            <a:r>
              <a:rPr lang="ja-JP" altLang="en-US" sz="2400" b="1" dirty="0"/>
              <a:t>影響を及ぼす</a:t>
            </a:r>
            <a:r>
              <a:rPr lang="en-US" altLang="ja-JP" sz="2400" b="1" dirty="0"/>
              <a:t>.</a:t>
            </a:r>
            <a:r>
              <a:rPr lang="ja-JP" altLang="en-US" sz="2400" b="1" dirty="0"/>
              <a:t>　　　　　　　　　周辺環境に影響を与え</a:t>
            </a:r>
            <a:endParaRPr lang="en-US" altLang="ja-JP" sz="2400" b="1" dirty="0"/>
          </a:p>
          <a:p>
            <a:r>
              <a:rPr lang="ja-JP" altLang="en-US" sz="2400" b="1" dirty="0"/>
              <a:t>　　　　　　　　　　　　　　　　 ない　</a:t>
            </a:r>
            <a:endParaRPr kumimoji="1" lang="en-US" altLang="ja-JP" sz="2400" b="1" dirty="0"/>
          </a:p>
          <a:p>
            <a:endParaRPr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2"/>
          </p:nvPr>
        </p:nvSpPr>
        <p:spPr/>
        <p:txBody>
          <a:bodyPr/>
          <a:lstStyle/>
          <a:p>
            <a:fld id="{3B43C254-6F63-CF46-ADB6-0C7CFDCD9770}" type="slidenum">
              <a:rPr kumimoji="1" lang="ja-JP" altLang="en-US" smtClean="0"/>
              <a:t>2</a:t>
            </a:fld>
            <a:endParaRPr kumimoji="1" lang="ja-JP" altLang="en-US"/>
          </a:p>
        </p:txBody>
      </p:sp>
      <p:sp>
        <p:nvSpPr>
          <p:cNvPr id="5" name="テキスト ボックス 4"/>
          <p:cNvSpPr txBox="1"/>
          <p:nvPr/>
        </p:nvSpPr>
        <p:spPr>
          <a:xfrm>
            <a:off x="402257" y="160650"/>
            <a:ext cx="2339102" cy="523220"/>
          </a:xfrm>
          <a:prstGeom prst="rect">
            <a:avLst/>
          </a:prstGeom>
          <a:noFill/>
        </p:spPr>
        <p:txBody>
          <a:bodyPr wrap="none" rtlCol="0">
            <a:spAutoFit/>
          </a:bodyPr>
          <a:lstStyle/>
          <a:p>
            <a:r>
              <a:rPr kumimoji="1" lang="ja-JP" altLang="en-US" sz="2800" dirty="0"/>
              <a:t>１．研究背景</a:t>
            </a:r>
            <a:endParaRPr lang="en-US" altLang="ja-JP" sz="2800" dirty="0"/>
          </a:p>
        </p:txBody>
      </p:sp>
      <p:pic>
        <p:nvPicPr>
          <p:cNvPr id="6" name="図 5">
            <a:extLst>
              <a:ext uri="{FF2B5EF4-FFF2-40B4-BE49-F238E27FC236}">
                <a16:creationId xmlns:a16="http://schemas.microsoft.com/office/drawing/2014/main" id="{64198DC4-E345-B825-4800-568037942315}"/>
              </a:ext>
            </a:extLst>
          </p:cNvPr>
          <p:cNvPicPr>
            <a:picLocks noChangeAspect="1"/>
          </p:cNvPicPr>
          <p:nvPr/>
        </p:nvPicPr>
        <p:blipFill>
          <a:blip r:embed="rId3"/>
          <a:stretch>
            <a:fillRect/>
          </a:stretch>
        </p:blipFill>
        <p:spPr>
          <a:xfrm>
            <a:off x="787121" y="1086560"/>
            <a:ext cx="3298663" cy="2076935"/>
          </a:xfrm>
          <a:prstGeom prst="rect">
            <a:avLst/>
          </a:prstGeom>
        </p:spPr>
      </p:pic>
      <p:pic>
        <p:nvPicPr>
          <p:cNvPr id="9" name="図 8">
            <a:extLst>
              <a:ext uri="{FF2B5EF4-FFF2-40B4-BE49-F238E27FC236}">
                <a16:creationId xmlns:a16="http://schemas.microsoft.com/office/drawing/2014/main" id="{FE2D02F1-9C2A-FCB8-CFFE-AECED2740405}"/>
              </a:ext>
            </a:extLst>
          </p:cNvPr>
          <p:cNvPicPr>
            <a:picLocks noChangeAspect="1"/>
          </p:cNvPicPr>
          <p:nvPr/>
        </p:nvPicPr>
        <p:blipFill>
          <a:blip r:embed="rId4"/>
          <a:stretch>
            <a:fillRect/>
          </a:stretch>
        </p:blipFill>
        <p:spPr>
          <a:xfrm>
            <a:off x="5285553" y="1200483"/>
            <a:ext cx="2883568" cy="1849088"/>
          </a:xfrm>
          <a:prstGeom prst="rect">
            <a:avLst/>
          </a:prstGeom>
        </p:spPr>
      </p:pic>
      <p:sp>
        <p:nvSpPr>
          <p:cNvPr id="10" name="矢印: 下 9">
            <a:extLst>
              <a:ext uri="{FF2B5EF4-FFF2-40B4-BE49-F238E27FC236}">
                <a16:creationId xmlns:a16="http://schemas.microsoft.com/office/drawing/2014/main" id="{1875875F-A065-B198-C9C4-72DFD796D9D6}"/>
              </a:ext>
            </a:extLst>
          </p:cNvPr>
          <p:cNvSpPr/>
          <p:nvPr/>
        </p:nvSpPr>
        <p:spPr>
          <a:xfrm>
            <a:off x="2007587" y="3679626"/>
            <a:ext cx="1192811" cy="457921"/>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016CDA5F-5603-4B82-EFF0-7D8014817AC0}"/>
              </a:ext>
            </a:extLst>
          </p:cNvPr>
          <p:cNvSpPr/>
          <p:nvPr/>
        </p:nvSpPr>
        <p:spPr>
          <a:xfrm>
            <a:off x="6130931" y="3679626"/>
            <a:ext cx="1192811" cy="457921"/>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9AB25B1-0A2A-B1F9-60A5-24983FE91D68}"/>
              </a:ext>
            </a:extLst>
          </p:cNvPr>
          <p:cNvSpPr txBox="1"/>
          <p:nvPr/>
        </p:nvSpPr>
        <p:spPr>
          <a:xfrm>
            <a:off x="1571808" y="3108216"/>
            <a:ext cx="6558896" cy="230832"/>
          </a:xfrm>
          <a:prstGeom prst="rect">
            <a:avLst/>
          </a:prstGeom>
          <a:noFill/>
        </p:spPr>
        <p:txBody>
          <a:bodyPr wrap="square">
            <a:spAutoFit/>
          </a:bodyPr>
          <a:lstStyle/>
          <a:p>
            <a:r>
              <a:rPr lang="ja-JP" altLang="en-US" sz="900" dirty="0">
                <a:hlinkClick r:id="rId5"/>
              </a:rPr>
              <a:t>https://www.ship4everyone.com/archives/1204</a:t>
            </a:r>
            <a:r>
              <a:rPr lang="ja-JP" altLang="en-US" sz="900" dirty="0"/>
              <a:t>　より</a:t>
            </a:r>
          </a:p>
        </p:txBody>
      </p:sp>
      <p:sp>
        <p:nvSpPr>
          <p:cNvPr id="19" name="四角形: 角を丸くする 18">
            <a:extLst>
              <a:ext uri="{FF2B5EF4-FFF2-40B4-BE49-F238E27FC236}">
                <a16:creationId xmlns:a16="http://schemas.microsoft.com/office/drawing/2014/main" id="{C997E2AF-9704-8BCF-A478-F4D11921E47A}"/>
              </a:ext>
            </a:extLst>
          </p:cNvPr>
          <p:cNvSpPr/>
          <p:nvPr/>
        </p:nvSpPr>
        <p:spPr>
          <a:xfrm>
            <a:off x="2196827" y="1506093"/>
            <a:ext cx="6708448" cy="2701573"/>
          </a:xfrm>
          <a:prstGeom prst="roundRect">
            <a:avLst/>
          </a:prstGeom>
          <a:gradFill>
            <a:gsLst>
              <a:gs pos="0">
                <a:srgbClr val="FF0000"/>
              </a:gs>
              <a:gs pos="100000">
                <a:schemeClr val="tx1">
                  <a:lumMod val="75000"/>
                  <a:lumOff val="25000"/>
                </a:schemeClr>
              </a:gs>
            </a:gsLst>
            <a:lin ang="5400000" scaled="1"/>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t>生態系調査・災害の支援活動などの面において</a:t>
            </a:r>
            <a:endParaRPr lang="en-US" altLang="ja-JP" sz="2000" dirty="0"/>
          </a:p>
          <a:p>
            <a:pPr algn="ctr"/>
            <a:r>
              <a:rPr lang="ja-JP" altLang="en-US" sz="4000" b="1" dirty="0"/>
              <a:t>魚ロボットの開発は</a:t>
            </a:r>
            <a:endParaRPr lang="en-US" altLang="ja-JP" sz="4000" b="1" dirty="0"/>
          </a:p>
          <a:p>
            <a:pPr algn="ctr"/>
            <a:r>
              <a:rPr lang="ja-JP" altLang="en-US" sz="4000" b="1" dirty="0"/>
              <a:t>注目されている</a:t>
            </a:r>
            <a:endParaRPr kumimoji="1" lang="ja-JP" altLang="en-US" sz="4000" b="1" dirty="0"/>
          </a:p>
        </p:txBody>
      </p:sp>
    </p:spTree>
    <p:extLst>
      <p:ext uri="{BB962C8B-B14F-4D97-AF65-F5344CB8AC3E}">
        <p14:creationId xmlns:p14="http://schemas.microsoft.com/office/powerpoint/2010/main" val="56930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DD317C6E-699A-55F9-014E-444277146256}"/>
              </a:ext>
            </a:extLst>
          </p:cNvPr>
          <p:cNvSpPr>
            <a:spLocks noGrp="1"/>
          </p:cNvSpPr>
          <p:nvPr>
            <p:ph type="sldNum" sz="quarter" idx="12"/>
          </p:nvPr>
        </p:nvSpPr>
        <p:spPr/>
        <p:txBody>
          <a:bodyPr/>
          <a:lstStyle/>
          <a:p>
            <a:fld id="{3B43C254-6F63-CF46-ADB6-0C7CFDCD9770}" type="slidenum">
              <a:rPr kumimoji="1" lang="ja-JP" altLang="en-US" smtClean="0"/>
              <a:t>3</a:t>
            </a:fld>
            <a:endParaRPr kumimoji="1" lang="ja-JP" altLang="en-US"/>
          </a:p>
        </p:txBody>
      </p:sp>
      <p:sp>
        <p:nvSpPr>
          <p:cNvPr id="3" name="テキスト ボックス 2">
            <a:extLst>
              <a:ext uri="{FF2B5EF4-FFF2-40B4-BE49-F238E27FC236}">
                <a16:creationId xmlns:a16="http://schemas.microsoft.com/office/drawing/2014/main" id="{E3214302-CFED-1D30-72A7-96B5DAB60C92}"/>
              </a:ext>
            </a:extLst>
          </p:cNvPr>
          <p:cNvSpPr txBox="1"/>
          <p:nvPr/>
        </p:nvSpPr>
        <p:spPr>
          <a:xfrm>
            <a:off x="299105" y="247217"/>
            <a:ext cx="8315506" cy="8279190"/>
          </a:xfrm>
          <a:prstGeom prst="rect">
            <a:avLst/>
          </a:prstGeom>
          <a:noFill/>
        </p:spPr>
        <p:txBody>
          <a:bodyPr wrap="square" rtlCol="0">
            <a:spAutoFit/>
          </a:bodyPr>
          <a:lstStyle/>
          <a:p>
            <a:r>
              <a:rPr lang="ja-JP" altLang="en-US" sz="2400" b="1" dirty="0"/>
              <a:t>・本研究室での先行研究</a:t>
            </a:r>
            <a:endParaRPr lang="en-US" altLang="ja-JP" sz="2400" b="1" dirty="0"/>
          </a:p>
          <a:p>
            <a:endParaRPr lang="en-US" altLang="ja-JP" sz="2400" dirty="0"/>
          </a:p>
          <a:p>
            <a:r>
              <a:rPr lang="ja-JP" altLang="en-US" sz="2400" dirty="0"/>
              <a:t> </a:t>
            </a:r>
            <a:r>
              <a:rPr kumimoji="1" lang="ja-JP" altLang="en-US" sz="2400" dirty="0"/>
              <a:t>本研究室では魚ロボットの</a:t>
            </a:r>
            <a:r>
              <a:rPr kumimoji="1" lang="ja-JP" altLang="en-US" sz="2400" dirty="0">
                <a:highlight>
                  <a:srgbClr val="FFFF00"/>
                </a:highlight>
              </a:rPr>
              <a:t>急加速・急旋回</a:t>
            </a:r>
            <a:r>
              <a:rPr kumimoji="1" lang="ja-JP" altLang="en-US" sz="2400" dirty="0"/>
              <a:t>、</a:t>
            </a:r>
            <a:r>
              <a:rPr kumimoji="1" lang="ja-JP" altLang="en-US" sz="2400" dirty="0">
                <a:highlight>
                  <a:srgbClr val="FFFF00"/>
                </a:highlight>
              </a:rPr>
              <a:t>高効率遊泳</a:t>
            </a:r>
            <a:r>
              <a:rPr kumimoji="1" lang="ja-JP" altLang="en-US" sz="2400" dirty="0"/>
              <a:t>の実現を目標に研究を行っている</a:t>
            </a:r>
            <a:r>
              <a:rPr kumimoji="1" lang="en-US" altLang="ja-JP" sz="2400" dirty="0"/>
              <a:t>.</a:t>
            </a:r>
            <a:r>
              <a:rPr lang="ja-JP" altLang="en-US" sz="2400" dirty="0"/>
              <a:t>これまで飛び移り座屈やワイヤ駆動型の魚ロボットを開発してきた</a:t>
            </a:r>
            <a:endParaRPr lang="en-US" altLang="ja-JP" sz="2400" dirty="0"/>
          </a:p>
          <a:p>
            <a:endParaRPr lang="en-US" altLang="ja-JP" sz="2400" dirty="0"/>
          </a:p>
          <a:p>
            <a:r>
              <a:rPr lang="ja-JP" altLang="en-US" sz="2400" dirty="0"/>
              <a:t> 昨年度は</a:t>
            </a:r>
            <a:r>
              <a:rPr lang="ja-JP" altLang="en-US" sz="2400" dirty="0">
                <a:highlight>
                  <a:srgbClr val="FFFF00"/>
                </a:highlight>
              </a:rPr>
              <a:t>柔軟外皮</a:t>
            </a:r>
            <a:r>
              <a:rPr lang="ja-JP" altLang="en-US" sz="2400" dirty="0"/>
              <a:t>を用いた飛び移り座屈式魚型ロボットを作成し、これまで課題となっていた</a:t>
            </a:r>
            <a:r>
              <a:rPr lang="ja-JP" altLang="en-US" sz="2400" dirty="0">
                <a:highlight>
                  <a:srgbClr val="FFFF00"/>
                </a:highlight>
              </a:rPr>
              <a:t>機体の完全防水</a:t>
            </a:r>
            <a:r>
              <a:rPr lang="ja-JP" altLang="en-US" sz="2400" dirty="0"/>
              <a:t>に成功した</a:t>
            </a:r>
            <a:endParaRPr lang="en-US" altLang="ja-JP" sz="24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　　　　　　　　　　　昨年度開発したロボット</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kumimoji="1" lang="en-US" altLang="ja-JP" dirty="0"/>
          </a:p>
          <a:p>
            <a:endParaRPr kumimoji="1" lang="en-US" altLang="ja-JP" dirty="0"/>
          </a:p>
        </p:txBody>
      </p:sp>
      <p:pic>
        <p:nvPicPr>
          <p:cNvPr id="10" name="図 9">
            <a:extLst>
              <a:ext uri="{FF2B5EF4-FFF2-40B4-BE49-F238E27FC236}">
                <a16:creationId xmlns:a16="http://schemas.microsoft.com/office/drawing/2014/main" id="{820BF718-B025-1EC6-4948-46A0FB32CFD7}"/>
              </a:ext>
            </a:extLst>
          </p:cNvPr>
          <p:cNvPicPr>
            <a:picLocks noChangeAspect="1"/>
          </p:cNvPicPr>
          <p:nvPr/>
        </p:nvPicPr>
        <p:blipFill>
          <a:blip r:embed="rId3"/>
          <a:srcRect l="2532" t="3114"/>
          <a:stretch/>
        </p:blipFill>
        <p:spPr>
          <a:xfrm>
            <a:off x="2151477" y="3429000"/>
            <a:ext cx="4841046" cy="2563336"/>
          </a:xfrm>
          <a:prstGeom prst="rect">
            <a:avLst/>
          </a:prstGeom>
        </p:spPr>
      </p:pic>
    </p:spTree>
    <p:extLst>
      <p:ext uri="{BB962C8B-B14F-4D97-AF65-F5344CB8AC3E}">
        <p14:creationId xmlns:p14="http://schemas.microsoft.com/office/powerpoint/2010/main" val="493066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3B43C254-6F63-CF46-ADB6-0C7CFDCD9770}" type="slidenum">
              <a:rPr kumimoji="1" lang="ja-JP" altLang="en-US" smtClean="0"/>
              <a:t>4</a:t>
            </a:fld>
            <a:endParaRPr kumimoji="1" lang="ja-JP" altLang="en-US"/>
          </a:p>
        </p:txBody>
      </p:sp>
      <p:sp>
        <p:nvSpPr>
          <p:cNvPr id="2" name="テキスト ボックス 1">
            <a:extLst>
              <a:ext uri="{FF2B5EF4-FFF2-40B4-BE49-F238E27FC236}">
                <a16:creationId xmlns:a16="http://schemas.microsoft.com/office/drawing/2014/main" id="{650A404C-D50A-3FEC-6B15-A7B3790D24C1}"/>
              </a:ext>
            </a:extLst>
          </p:cNvPr>
          <p:cNvSpPr txBox="1"/>
          <p:nvPr/>
        </p:nvSpPr>
        <p:spPr>
          <a:xfrm>
            <a:off x="513280" y="516869"/>
            <a:ext cx="8404206" cy="6709529"/>
          </a:xfrm>
          <a:prstGeom prst="rect">
            <a:avLst/>
          </a:prstGeom>
          <a:noFill/>
        </p:spPr>
        <p:txBody>
          <a:bodyPr wrap="square" rtlCol="0">
            <a:spAutoFit/>
          </a:bodyPr>
          <a:lstStyle/>
          <a:p>
            <a:r>
              <a:rPr lang="ja-JP" altLang="en-US" sz="2400" b="1" dirty="0"/>
              <a:t>・今年度のテーマ</a:t>
            </a:r>
            <a:endParaRPr lang="en-US" altLang="ja-JP" sz="2400" b="1" dirty="0"/>
          </a:p>
          <a:p>
            <a:endParaRPr lang="en-US" altLang="ja-JP" sz="2400" dirty="0"/>
          </a:p>
          <a:p>
            <a:r>
              <a:rPr lang="ja-JP" altLang="en-US" sz="2400" dirty="0"/>
              <a:t>今年度はさらに魚らしい動きを実現するために、推進方式をワイヤ駆動方式に変更し、柔軟外皮を付ける。またそれに加えて、柔軟外皮に鱗を付けさらなる魚らしい遊泳を目指すとともに効率的な遊泳を目指す。</a:t>
            </a:r>
            <a:endParaRPr lang="en-US" altLang="ja-JP" sz="24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1600" dirty="0"/>
              <a:t>　</a:t>
            </a:r>
            <a:endParaRPr lang="en-US" altLang="ja-JP" sz="1600" dirty="0"/>
          </a:p>
          <a:p>
            <a:r>
              <a:rPr lang="en-US" altLang="ja-JP" sz="1600" dirty="0"/>
              <a:t>(a)</a:t>
            </a:r>
            <a:r>
              <a:rPr lang="ja-JP" altLang="en-US" sz="1600" dirty="0"/>
              <a:t>ワイヤ駆動型の魚ロボット　　　　　　　　　</a:t>
            </a:r>
            <a:r>
              <a:rPr lang="en-US" altLang="ja-JP" sz="1600" dirty="0"/>
              <a:t>(b)</a:t>
            </a:r>
            <a:r>
              <a:rPr lang="ja-JP" altLang="en-US" sz="1600" dirty="0"/>
              <a:t>柔軟外皮を用いた魚ロボット</a:t>
            </a:r>
            <a:endParaRPr lang="en-US" altLang="ja-JP" sz="1600" dirty="0"/>
          </a:p>
          <a:p>
            <a:r>
              <a:rPr lang="ja-JP" altLang="en-US" sz="2000" dirty="0"/>
              <a:t>　　　　　　　　　</a:t>
            </a:r>
            <a:endParaRPr lang="en-US" altLang="ja-JP" sz="2000" dirty="0"/>
          </a:p>
          <a:p>
            <a:r>
              <a:rPr lang="ja-JP" altLang="en-US" sz="2000" dirty="0"/>
              <a:t>　　　　　　　　　今年度のテーマのイメージ</a:t>
            </a:r>
            <a:endParaRPr lang="en-US" altLang="ja-JP" sz="2000" dirty="0"/>
          </a:p>
          <a:p>
            <a:endParaRPr kumimoji="1" lang="en-US" altLang="ja-JP" dirty="0"/>
          </a:p>
          <a:p>
            <a:endParaRPr lang="en-US" altLang="ja-JP" dirty="0"/>
          </a:p>
          <a:p>
            <a:endParaRPr kumimoji="1" lang="ja-JP" altLang="en-US" dirty="0"/>
          </a:p>
        </p:txBody>
      </p:sp>
      <p:pic>
        <p:nvPicPr>
          <p:cNvPr id="6" name="図 5">
            <a:extLst>
              <a:ext uri="{FF2B5EF4-FFF2-40B4-BE49-F238E27FC236}">
                <a16:creationId xmlns:a16="http://schemas.microsoft.com/office/drawing/2014/main" id="{114C979C-7CC2-D6C8-8B2A-4E10B5C492F2}"/>
              </a:ext>
            </a:extLst>
          </p:cNvPr>
          <p:cNvPicPr>
            <a:picLocks noChangeAspect="1"/>
          </p:cNvPicPr>
          <p:nvPr/>
        </p:nvPicPr>
        <p:blipFill>
          <a:blip r:embed="rId2"/>
          <a:stretch>
            <a:fillRect/>
          </a:stretch>
        </p:blipFill>
        <p:spPr>
          <a:xfrm>
            <a:off x="308290" y="3721991"/>
            <a:ext cx="3709804" cy="1367012"/>
          </a:xfrm>
          <a:prstGeom prst="rect">
            <a:avLst/>
          </a:prstGeom>
        </p:spPr>
      </p:pic>
      <p:pic>
        <p:nvPicPr>
          <p:cNvPr id="7" name="図 6">
            <a:extLst>
              <a:ext uri="{FF2B5EF4-FFF2-40B4-BE49-F238E27FC236}">
                <a16:creationId xmlns:a16="http://schemas.microsoft.com/office/drawing/2014/main" id="{A8DF4F2A-647F-5EB5-D161-E1BD98246694}"/>
              </a:ext>
            </a:extLst>
          </p:cNvPr>
          <p:cNvPicPr>
            <a:picLocks noChangeAspect="1"/>
          </p:cNvPicPr>
          <p:nvPr/>
        </p:nvPicPr>
        <p:blipFill>
          <a:blip r:embed="rId3"/>
          <a:srcRect l="2532" t="3114"/>
          <a:stretch/>
        </p:blipFill>
        <p:spPr>
          <a:xfrm>
            <a:off x="4956886" y="3305917"/>
            <a:ext cx="3709805" cy="1964343"/>
          </a:xfrm>
          <a:prstGeom prst="rect">
            <a:avLst/>
          </a:prstGeom>
        </p:spPr>
      </p:pic>
      <p:sp>
        <p:nvSpPr>
          <p:cNvPr id="8" name="十字形 7">
            <a:extLst>
              <a:ext uri="{FF2B5EF4-FFF2-40B4-BE49-F238E27FC236}">
                <a16:creationId xmlns:a16="http://schemas.microsoft.com/office/drawing/2014/main" id="{F41978EA-E8F8-C1C8-CC3A-05D72DC45C2A}"/>
              </a:ext>
            </a:extLst>
          </p:cNvPr>
          <p:cNvSpPr/>
          <p:nvPr/>
        </p:nvSpPr>
        <p:spPr>
          <a:xfrm>
            <a:off x="4187115" y="4112506"/>
            <a:ext cx="600750" cy="585982"/>
          </a:xfrm>
          <a:prstGeom prst="plus">
            <a:avLst>
              <a:gd name="adj" fmla="val 36842"/>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755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B3697610-6D2C-AB58-659F-F3135AD53DEB}"/>
              </a:ext>
            </a:extLst>
          </p:cNvPr>
          <p:cNvPicPr>
            <a:picLocks noChangeAspect="1"/>
          </p:cNvPicPr>
          <p:nvPr/>
        </p:nvPicPr>
        <p:blipFill>
          <a:blip r:embed="rId2"/>
          <a:stretch>
            <a:fillRect/>
          </a:stretch>
        </p:blipFill>
        <p:spPr>
          <a:xfrm>
            <a:off x="1868040" y="4343992"/>
            <a:ext cx="5919620" cy="2016201"/>
          </a:xfrm>
          <a:prstGeom prst="rect">
            <a:avLst/>
          </a:prstGeom>
        </p:spPr>
      </p:pic>
      <p:sp>
        <p:nvSpPr>
          <p:cNvPr id="4" name="スライド番号プレースホルダー 3"/>
          <p:cNvSpPr>
            <a:spLocks noGrp="1"/>
          </p:cNvSpPr>
          <p:nvPr>
            <p:ph type="sldNum" sz="quarter" idx="12"/>
          </p:nvPr>
        </p:nvSpPr>
        <p:spPr/>
        <p:txBody>
          <a:bodyPr/>
          <a:lstStyle/>
          <a:p>
            <a:fld id="{3B43C254-6F63-CF46-ADB6-0C7CFDCD9770}" type="slidenum">
              <a:rPr kumimoji="1" lang="ja-JP" altLang="en-US" smtClean="0"/>
              <a:t>5</a:t>
            </a:fld>
            <a:endParaRPr kumimoji="1" lang="ja-JP" altLang="en-US"/>
          </a:p>
        </p:txBody>
      </p:sp>
      <p:sp>
        <p:nvSpPr>
          <p:cNvPr id="5" name="テキスト ボックス 4"/>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sp>
        <p:nvSpPr>
          <p:cNvPr id="2" name="テキスト ボックス 1">
            <a:extLst>
              <a:ext uri="{FF2B5EF4-FFF2-40B4-BE49-F238E27FC236}">
                <a16:creationId xmlns:a16="http://schemas.microsoft.com/office/drawing/2014/main" id="{001B159D-9119-57E9-00B2-CC1094CEAC6A}"/>
              </a:ext>
            </a:extLst>
          </p:cNvPr>
          <p:cNvSpPr txBox="1"/>
          <p:nvPr/>
        </p:nvSpPr>
        <p:spPr>
          <a:xfrm>
            <a:off x="293972" y="875402"/>
            <a:ext cx="8667148" cy="1569660"/>
          </a:xfrm>
          <a:prstGeom prst="rect">
            <a:avLst/>
          </a:prstGeom>
          <a:noFill/>
        </p:spPr>
        <p:txBody>
          <a:bodyPr wrap="square" rtlCol="0">
            <a:spAutoFit/>
          </a:bodyPr>
          <a:lstStyle/>
          <a:p>
            <a:r>
              <a:rPr lang="ja-JP" altLang="en-US" sz="2400" dirty="0"/>
              <a:t>本研究を進めるにあたり、まず昨年度の研究で開発された魚ロボットのデッドコピー（</a:t>
            </a:r>
            <a:r>
              <a:rPr kumimoji="1" lang="ja-JP" altLang="en-US" sz="2400" dirty="0"/>
              <a:t>昨年度のデータをほぼそのまま模倣）</a:t>
            </a:r>
            <a:r>
              <a:rPr lang="ja-JP" altLang="en-US" sz="2400" dirty="0"/>
              <a:t>を作成している。</a:t>
            </a:r>
            <a:endParaRPr lang="en-US" altLang="ja-JP" sz="2400" dirty="0"/>
          </a:p>
          <a:p>
            <a:endParaRPr kumimoji="1" lang="en-US" altLang="ja-JP" sz="2400" dirty="0"/>
          </a:p>
        </p:txBody>
      </p:sp>
      <p:pic>
        <p:nvPicPr>
          <p:cNvPr id="3" name="図 2">
            <a:extLst>
              <a:ext uri="{FF2B5EF4-FFF2-40B4-BE49-F238E27FC236}">
                <a16:creationId xmlns:a16="http://schemas.microsoft.com/office/drawing/2014/main" id="{4ACD7DF7-AB3B-23DE-2620-3BED2C498AF0}"/>
              </a:ext>
            </a:extLst>
          </p:cNvPr>
          <p:cNvPicPr>
            <a:picLocks noChangeAspect="1"/>
          </p:cNvPicPr>
          <p:nvPr/>
        </p:nvPicPr>
        <p:blipFill>
          <a:blip r:embed="rId3"/>
          <a:stretch>
            <a:fillRect/>
          </a:stretch>
        </p:blipFill>
        <p:spPr>
          <a:xfrm>
            <a:off x="1940510" y="2094116"/>
            <a:ext cx="5262979" cy="1939336"/>
          </a:xfrm>
          <a:prstGeom prst="rect">
            <a:avLst/>
          </a:prstGeom>
        </p:spPr>
      </p:pic>
      <p:sp>
        <p:nvSpPr>
          <p:cNvPr id="6" name="テキスト ボックス 5">
            <a:extLst>
              <a:ext uri="{FF2B5EF4-FFF2-40B4-BE49-F238E27FC236}">
                <a16:creationId xmlns:a16="http://schemas.microsoft.com/office/drawing/2014/main" id="{16E3597B-6170-6910-92F2-7CAE6DAEB06C}"/>
              </a:ext>
            </a:extLst>
          </p:cNvPr>
          <p:cNvSpPr txBox="1"/>
          <p:nvPr/>
        </p:nvSpPr>
        <p:spPr>
          <a:xfrm>
            <a:off x="2222638" y="4043607"/>
            <a:ext cx="4698722" cy="338554"/>
          </a:xfrm>
          <a:prstGeom prst="rect">
            <a:avLst/>
          </a:prstGeom>
          <a:noFill/>
        </p:spPr>
        <p:txBody>
          <a:bodyPr wrap="none" rtlCol="0">
            <a:spAutoFit/>
          </a:bodyPr>
          <a:lstStyle/>
          <a:p>
            <a:r>
              <a:rPr kumimoji="1" lang="ja-JP" altLang="en-US" sz="1600" dirty="0"/>
              <a:t>デッドコピー元にしたワイヤ駆動式の魚ロボット</a:t>
            </a:r>
          </a:p>
        </p:txBody>
      </p:sp>
      <p:sp>
        <p:nvSpPr>
          <p:cNvPr id="11" name="テキスト ボックス 10">
            <a:extLst>
              <a:ext uri="{FF2B5EF4-FFF2-40B4-BE49-F238E27FC236}">
                <a16:creationId xmlns:a16="http://schemas.microsoft.com/office/drawing/2014/main" id="{6301BF93-FE7F-EF6F-4F9F-8396354C37E9}"/>
              </a:ext>
            </a:extLst>
          </p:cNvPr>
          <p:cNvSpPr txBox="1"/>
          <p:nvPr/>
        </p:nvSpPr>
        <p:spPr>
          <a:xfrm>
            <a:off x="3761520" y="6190916"/>
            <a:ext cx="1620957" cy="338554"/>
          </a:xfrm>
          <a:prstGeom prst="rect">
            <a:avLst/>
          </a:prstGeom>
          <a:noFill/>
        </p:spPr>
        <p:txBody>
          <a:bodyPr wrap="none" rtlCol="0">
            <a:spAutoFit/>
          </a:bodyPr>
          <a:lstStyle/>
          <a:p>
            <a:r>
              <a:rPr lang="ja-JP" altLang="en-US" sz="1600" dirty="0"/>
              <a:t>ロボットの構造</a:t>
            </a:r>
            <a:endParaRPr kumimoji="1" lang="ja-JP" altLang="en-US" sz="1600" dirty="0"/>
          </a:p>
        </p:txBody>
      </p:sp>
    </p:spTree>
    <p:extLst>
      <p:ext uri="{BB962C8B-B14F-4D97-AF65-F5344CB8AC3E}">
        <p14:creationId xmlns:p14="http://schemas.microsoft.com/office/powerpoint/2010/main" val="167269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076FB6E-0D82-4068-ADE6-42282BA98D0D}"/>
              </a:ext>
            </a:extLst>
          </p:cNvPr>
          <p:cNvSpPr>
            <a:spLocks noGrp="1"/>
          </p:cNvSpPr>
          <p:nvPr>
            <p:ph type="sldNum" sz="quarter" idx="12"/>
          </p:nvPr>
        </p:nvSpPr>
        <p:spPr/>
        <p:txBody>
          <a:bodyPr/>
          <a:lstStyle/>
          <a:p>
            <a:fld id="{3B43C254-6F63-CF46-ADB6-0C7CFDCD9770}" type="slidenum">
              <a:rPr kumimoji="1" lang="ja-JP" altLang="en-US" smtClean="0"/>
              <a:t>6</a:t>
            </a:fld>
            <a:endParaRPr kumimoji="1" lang="ja-JP" altLang="en-US"/>
          </a:p>
        </p:txBody>
      </p:sp>
      <p:sp>
        <p:nvSpPr>
          <p:cNvPr id="5" name="テキスト ボックス 4">
            <a:extLst>
              <a:ext uri="{FF2B5EF4-FFF2-40B4-BE49-F238E27FC236}">
                <a16:creationId xmlns:a16="http://schemas.microsoft.com/office/drawing/2014/main" id="{94015110-ADB9-4403-A793-46D3441B278B}"/>
              </a:ext>
            </a:extLst>
          </p:cNvPr>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pic>
        <p:nvPicPr>
          <p:cNvPr id="6" name="図 5">
            <a:extLst>
              <a:ext uri="{FF2B5EF4-FFF2-40B4-BE49-F238E27FC236}">
                <a16:creationId xmlns:a16="http://schemas.microsoft.com/office/drawing/2014/main" id="{97310036-E1B8-436A-9150-133B9E1BB6E0}"/>
              </a:ext>
            </a:extLst>
          </p:cNvPr>
          <p:cNvPicPr>
            <a:picLocks noChangeAspect="1"/>
          </p:cNvPicPr>
          <p:nvPr/>
        </p:nvPicPr>
        <p:blipFill>
          <a:blip r:embed="rId2"/>
          <a:stretch>
            <a:fillRect/>
          </a:stretch>
        </p:blipFill>
        <p:spPr>
          <a:xfrm>
            <a:off x="2109735" y="1453391"/>
            <a:ext cx="4763165" cy="4782217"/>
          </a:xfrm>
          <a:prstGeom prst="rect">
            <a:avLst/>
          </a:prstGeom>
        </p:spPr>
      </p:pic>
      <p:sp>
        <p:nvSpPr>
          <p:cNvPr id="7" name="テキスト ボックス 6">
            <a:extLst>
              <a:ext uri="{FF2B5EF4-FFF2-40B4-BE49-F238E27FC236}">
                <a16:creationId xmlns:a16="http://schemas.microsoft.com/office/drawing/2014/main" id="{BD9069B3-67DD-4CA7-BBF6-3BA5BC382EB2}"/>
              </a:ext>
            </a:extLst>
          </p:cNvPr>
          <p:cNvSpPr txBox="1"/>
          <p:nvPr/>
        </p:nvSpPr>
        <p:spPr>
          <a:xfrm>
            <a:off x="713532" y="756873"/>
            <a:ext cx="6328611" cy="707886"/>
          </a:xfrm>
          <a:prstGeom prst="rect">
            <a:avLst/>
          </a:prstGeom>
          <a:noFill/>
        </p:spPr>
        <p:txBody>
          <a:bodyPr wrap="square" rtlCol="0">
            <a:spAutoFit/>
          </a:bodyPr>
          <a:lstStyle/>
          <a:p>
            <a:r>
              <a:rPr kumimoji="1" lang="ja-JP" altLang="en-US" sz="2000" dirty="0"/>
              <a:t>ワイヤを取り付けたプーリを</a:t>
            </a:r>
            <a:endParaRPr kumimoji="1" lang="en-US" altLang="ja-JP" sz="2000" dirty="0"/>
          </a:p>
          <a:p>
            <a:r>
              <a:rPr kumimoji="1" lang="ja-JP" altLang="en-US" sz="2000" dirty="0"/>
              <a:t>回転させることで</a:t>
            </a:r>
            <a:r>
              <a:rPr lang="ja-JP" altLang="en-US" sz="2000" dirty="0"/>
              <a:t>弾性体を曲げる</a:t>
            </a:r>
            <a:endParaRPr kumimoji="1" lang="ja-JP" altLang="en-US" sz="2000" dirty="0"/>
          </a:p>
        </p:txBody>
      </p:sp>
    </p:spTree>
    <p:extLst>
      <p:ext uri="{BB962C8B-B14F-4D97-AF65-F5344CB8AC3E}">
        <p14:creationId xmlns:p14="http://schemas.microsoft.com/office/powerpoint/2010/main" val="290384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53699C8-C830-B2F0-4AC3-374773AF8CD0}"/>
              </a:ext>
            </a:extLst>
          </p:cNvPr>
          <p:cNvSpPr>
            <a:spLocks noGrp="1"/>
          </p:cNvSpPr>
          <p:nvPr>
            <p:ph type="sldNum" sz="quarter" idx="12"/>
          </p:nvPr>
        </p:nvSpPr>
        <p:spPr/>
        <p:txBody>
          <a:bodyPr/>
          <a:lstStyle/>
          <a:p>
            <a:fld id="{3B43C254-6F63-CF46-ADB6-0C7CFDCD9770}"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74A5B55A-DC2E-D80E-219B-21F6FC3AF643}"/>
              </a:ext>
            </a:extLst>
          </p:cNvPr>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pic>
        <p:nvPicPr>
          <p:cNvPr id="6" name="図 5" descr="座る, 古い が含まれている画像&#10;&#10;自動的に生成された説明">
            <a:extLst>
              <a:ext uri="{FF2B5EF4-FFF2-40B4-BE49-F238E27FC236}">
                <a16:creationId xmlns:a16="http://schemas.microsoft.com/office/drawing/2014/main" id="{1A471399-4797-81D1-5A6D-26401E1BBA64}"/>
              </a:ext>
            </a:extLst>
          </p:cNvPr>
          <p:cNvPicPr>
            <a:picLocks noChangeAspect="1"/>
          </p:cNvPicPr>
          <p:nvPr/>
        </p:nvPicPr>
        <p:blipFill>
          <a:blip r:embed="rId3"/>
          <a:srcRect l="6242" r="14652" b="3022"/>
          <a:stretch/>
        </p:blipFill>
        <p:spPr>
          <a:xfrm rot="16200000">
            <a:off x="1235065" y="-50731"/>
            <a:ext cx="2447566" cy="3999812"/>
          </a:xfrm>
          <a:prstGeom prst="rect">
            <a:avLst/>
          </a:prstGeom>
        </p:spPr>
      </p:pic>
      <p:pic>
        <p:nvPicPr>
          <p:cNvPr id="8" name="図 7">
            <a:extLst>
              <a:ext uri="{FF2B5EF4-FFF2-40B4-BE49-F238E27FC236}">
                <a16:creationId xmlns:a16="http://schemas.microsoft.com/office/drawing/2014/main" id="{1A992065-9F7D-DCE2-6C79-AA4D489D36EB}"/>
              </a:ext>
            </a:extLst>
          </p:cNvPr>
          <p:cNvPicPr>
            <a:picLocks noChangeAspect="1"/>
          </p:cNvPicPr>
          <p:nvPr/>
        </p:nvPicPr>
        <p:blipFill>
          <a:blip r:embed="rId4"/>
          <a:stretch>
            <a:fillRect/>
          </a:stretch>
        </p:blipFill>
        <p:spPr>
          <a:xfrm rot="5400000">
            <a:off x="3148883" y="3071113"/>
            <a:ext cx="2619741" cy="3581900"/>
          </a:xfrm>
          <a:prstGeom prst="rect">
            <a:avLst/>
          </a:prstGeom>
        </p:spPr>
      </p:pic>
      <p:pic>
        <p:nvPicPr>
          <p:cNvPr id="10" name="図 9" descr="屋内, 座る, 古い, 立つ が含まれている画像&#10;&#10;自動的に生成された説明">
            <a:extLst>
              <a:ext uri="{FF2B5EF4-FFF2-40B4-BE49-F238E27FC236}">
                <a16:creationId xmlns:a16="http://schemas.microsoft.com/office/drawing/2014/main" id="{DA789106-5104-64FA-E7A9-DC2DFFBBEB19}"/>
              </a:ext>
            </a:extLst>
          </p:cNvPr>
          <p:cNvPicPr>
            <a:picLocks noChangeAspect="1"/>
          </p:cNvPicPr>
          <p:nvPr/>
        </p:nvPicPr>
        <p:blipFill>
          <a:blip r:embed="rId5"/>
          <a:stretch>
            <a:fillRect/>
          </a:stretch>
        </p:blipFill>
        <p:spPr>
          <a:xfrm rot="16200000">
            <a:off x="5493041" y="300711"/>
            <a:ext cx="2442634" cy="3256110"/>
          </a:xfrm>
          <a:prstGeom prst="rect">
            <a:avLst/>
          </a:prstGeom>
        </p:spPr>
      </p:pic>
      <p:sp>
        <p:nvSpPr>
          <p:cNvPr id="11" name="テキスト ボックス 10">
            <a:extLst>
              <a:ext uri="{FF2B5EF4-FFF2-40B4-BE49-F238E27FC236}">
                <a16:creationId xmlns:a16="http://schemas.microsoft.com/office/drawing/2014/main" id="{A0409D21-2C8C-B184-F431-7D6E74D0C4CA}"/>
              </a:ext>
            </a:extLst>
          </p:cNvPr>
          <p:cNvSpPr txBox="1"/>
          <p:nvPr/>
        </p:nvSpPr>
        <p:spPr>
          <a:xfrm>
            <a:off x="1558600" y="3199594"/>
            <a:ext cx="1800493" cy="369332"/>
          </a:xfrm>
          <a:prstGeom prst="rect">
            <a:avLst/>
          </a:prstGeom>
          <a:noFill/>
        </p:spPr>
        <p:txBody>
          <a:bodyPr wrap="none" rtlCol="0">
            <a:spAutoFit/>
          </a:bodyPr>
          <a:lstStyle/>
          <a:p>
            <a:r>
              <a:rPr kumimoji="1" lang="ja-JP" altLang="en-US" dirty="0"/>
              <a:t>胴体リンク部分</a:t>
            </a:r>
          </a:p>
        </p:txBody>
      </p:sp>
      <p:sp>
        <p:nvSpPr>
          <p:cNvPr id="12" name="テキスト ボックス 11">
            <a:extLst>
              <a:ext uri="{FF2B5EF4-FFF2-40B4-BE49-F238E27FC236}">
                <a16:creationId xmlns:a16="http://schemas.microsoft.com/office/drawing/2014/main" id="{4A3EFF8C-2166-70D5-7891-9563E044D043}"/>
              </a:ext>
            </a:extLst>
          </p:cNvPr>
          <p:cNvSpPr txBox="1"/>
          <p:nvPr/>
        </p:nvSpPr>
        <p:spPr>
          <a:xfrm>
            <a:off x="6160359" y="3172958"/>
            <a:ext cx="1107996" cy="369332"/>
          </a:xfrm>
          <a:prstGeom prst="rect">
            <a:avLst/>
          </a:prstGeom>
          <a:noFill/>
        </p:spPr>
        <p:txBody>
          <a:bodyPr wrap="none" rtlCol="0">
            <a:spAutoFit/>
          </a:bodyPr>
          <a:lstStyle/>
          <a:p>
            <a:r>
              <a:rPr kumimoji="1" lang="ja-JP" altLang="en-US" dirty="0"/>
              <a:t>頭部部分</a:t>
            </a:r>
          </a:p>
        </p:txBody>
      </p:sp>
      <p:sp>
        <p:nvSpPr>
          <p:cNvPr id="13" name="テキスト ボックス 12">
            <a:extLst>
              <a:ext uri="{FF2B5EF4-FFF2-40B4-BE49-F238E27FC236}">
                <a16:creationId xmlns:a16="http://schemas.microsoft.com/office/drawing/2014/main" id="{4F326D6E-02F7-4226-DE49-BE49DF614794}"/>
              </a:ext>
            </a:extLst>
          </p:cNvPr>
          <p:cNvSpPr txBox="1"/>
          <p:nvPr/>
        </p:nvSpPr>
        <p:spPr>
          <a:xfrm>
            <a:off x="4018002" y="6204711"/>
            <a:ext cx="1338828" cy="369332"/>
          </a:xfrm>
          <a:prstGeom prst="rect">
            <a:avLst/>
          </a:prstGeom>
          <a:noFill/>
        </p:spPr>
        <p:txBody>
          <a:bodyPr wrap="none" rtlCol="0">
            <a:spAutoFit/>
          </a:bodyPr>
          <a:lstStyle/>
          <a:p>
            <a:r>
              <a:rPr lang="ja-JP" altLang="en-US" dirty="0"/>
              <a:t>弾性体部分</a:t>
            </a:r>
            <a:endParaRPr kumimoji="1" lang="ja-JP" altLang="en-US" dirty="0"/>
          </a:p>
        </p:txBody>
      </p:sp>
    </p:spTree>
    <p:extLst>
      <p:ext uri="{BB962C8B-B14F-4D97-AF65-F5344CB8AC3E}">
        <p14:creationId xmlns:p14="http://schemas.microsoft.com/office/powerpoint/2010/main" val="340154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0BED748-AB84-D5A9-4A2F-5B9DB01F6194}"/>
              </a:ext>
            </a:extLst>
          </p:cNvPr>
          <p:cNvSpPr>
            <a:spLocks noGrp="1"/>
          </p:cNvSpPr>
          <p:nvPr>
            <p:ph type="sldNum" sz="quarter" idx="12"/>
          </p:nvPr>
        </p:nvSpPr>
        <p:spPr/>
        <p:txBody>
          <a:bodyPr/>
          <a:lstStyle/>
          <a:p>
            <a:fld id="{3B43C254-6F63-CF46-ADB6-0C7CFDCD9770}" type="slidenum">
              <a:rPr kumimoji="1" lang="ja-JP" altLang="en-US" smtClean="0"/>
              <a:t>8</a:t>
            </a:fld>
            <a:endParaRPr kumimoji="1" lang="ja-JP" altLang="en-US"/>
          </a:p>
        </p:txBody>
      </p:sp>
      <p:sp>
        <p:nvSpPr>
          <p:cNvPr id="5" name="テキスト ボックス 4">
            <a:extLst>
              <a:ext uri="{FF2B5EF4-FFF2-40B4-BE49-F238E27FC236}">
                <a16:creationId xmlns:a16="http://schemas.microsoft.com/office/drawing/2014/main" id="{D7AD41EB-CB33-3023-6DD9-9A80A8EFFF3E}"/>
              </a:ext>
            </a:extLst>
          </p:cNvPr>
          <p:cNvSpPr txBox="1"/>
          <p:nvPr/>
        </p:nvSpPr>
        <p:spPr>
          <a:xfrm>
            <a:off x="293972" y="184229"/>
            <a:ext cx="3999813" cy="523220"/>
          </a:xfrm>
          <a:prstGeom prst="rect">
            <a:avLst/>
          </a:prstGeom>
          <a:noFill/>
        </p:spPr>
        <p:txBody>
          <a:bodyPr wrap="none" rtlCol="0">
            <a:spAutoFit/>
          </a:bodyPr>
          <a:lstStyle/>
          <a:p>
            <a:r>
              <a:rPr lang="en-US" altLang="ja-JP" sz="2800" dirty="0"/>
              <a:t>2</a:t>
            </a:r>
            <a:r>
              <a:rPr kumimoji="1" lang="ja-JP" altLang="en-US" sz="2800" dirty="0"/>
              <a:t>．</a:t>
            </a:r>
            <a:r>
              <a:rPr lang="ja-JP" altLang="en-US" sz="2800" dirty="0"/>
              <a:t>デッドコピーの作成</a:t>
            </a:r>
            <a:endParaRPr kumimoji="1" lang="ja-JP" altLang="en-US" sz="2800" dirty="0"/>
          </a:p>
        </p:txBody>
      </p:sp>
      <p:pic>
        <p:nvPicPr>
          <p:cNvPr id="7" name="図 6">
            <a:extLst>
              <a:ext uri="{FF2B5EF4-FFF2-40B4-BE49-F238E27FC236}">
                <a16:creationId xmlns:a16="http://schemas.microsoft.com/office/drawing/2014/main" id="{1260A5B1-1158-F381-9314-DF6244F9FAB7}"/>
              </a:ext>
            </a:extLst>
          </p:cNvPr>
          <p:cNvPicPr>
            <a:picLocks noChangeAspect="1"/>
          </p:cNvPicPr>
          <p:nvPr/>
        </p:nvPicPr>
        <p:blipFill>
          <a:blip r:embed="rId3"/>
          <a:stretch>
            <a:fillRect/>
          </a:stretch>
        </p:blipFill>
        <p:spPr>
          <a:xfrm>
            <a:off x="5357257" y="647095"/>
            <a:ext cx="2024621" cy="2280902"/>
          </a:xfrm>
          <a:prstGeom prst="rect">
            <a:avLst/>
          </a:prstGeom>
        </p:spPr>
      </p:pic>
      <p:pic>
        <p:nvPicPr>
          <p:cNvPr id="9" name="図 8">
            <a:extLst>
              <a:ext uri="{FF2B5EF4-FFF2-40B4-BE49-F238E27FC236}">
                <a16:creationId xmlns:a16="http://schemas.microsoft.com/office/drawing/2014/main" id="{799B3ECD-2001-64BC-2569-CA5EA74777CF}"/>
              </a:ext>
            </a:extLst>
          </p:cNvPr>
          <p:cNvPicPr>
            <a:picLocks noChangeAspect="1"/>
          </p:cNvPicPr>
          <p:nvPr/>
        </p:nvPicPr>
        <p:blipFill>
          <a:blip r:embed="rId4"/>
          <a:stretch>
            <a:fillRect/>
          </a:stretch>
        </p:blipFill>
        <p:spPr>
          <a:xfrm>
            <a:off x="978408" y="798310"/>
            <a:ext cx="4015345" cy="2520962"/>
          </a:xfrm>
          <a:prstGeom prst="rect">
            <a:avLst/>
          </a:prstGeom>
        </p:spPr>
      </p:pic>
      <p:pic>
        <p:nvPicPr>
          <p:cNvPr id="11" name="図 10">
            <a:extLst>
              <a:ext uri="{FF2B5EF4-FFF2-40B4-BE49-F238E27FC236}">
                <a16:creationId xmlns:a16="http://schemas.microsoft.com/office/drawing/2014/main" id="{BB2A750F-376C-863F-7E7D-FDA533595A32}"/>
              </a:ext>
            </a:extLst>
          </p:cNvPr>
          <p:cNvPicPr>
            <a:picLocks noChangeAspect="1"/>
          </p:cNvPicPr>
          <p:nvPr/>
        </p:nvPicPr>
        <p:blipFill>
          <a:blip r:embed="rId5"/>
          <a:srcRect l="14018" t="12198" r="18405" b="9460"/>
          <a:stretch/>
        </p:blipFill>
        <p:spPr>
          <a:xfrm>
            <a:off x="3643249" y="3980149"/>
            <a:ext cx="1857501" cy="2280902"/>
          </a:xfrm>
          <a:prstGeom prst="rect">
            <a:avLst/>
          </a:prstGeom>
        </p:spPr>
      </p:pic>
      <p:sp>
        <p:nvSpPr>
          <p:cNvPr id="12" name="矢印: 下 11">
            <a:extLst>
              <a:ext uri="{FF2B5EF4-FFF2-40B4-BE49-F238E27FC236}">
                <a16:creationId xmlns:a16="http://schemas.microsoft.com/office/drawing/2014/main" id="{F4195AAF-A383-6392-ED66-C45EA8B7E466}"/>
              </a:ext>
            </a:extLst>
          </p:cNvPr>
          <p:cNvSpPr/>
          <p:nvPr/>
        </p:nvSpPr>
        <p:spPr>
          <a:xfrm>
            <a:off x="4113885" y="3547214"/>
            <a:ext cx="979325" cy="36933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CBCFCFF-6CD9-C912-0FD9-C69E1D37BE85}"/>
              </a:ext>
            </a:extLst>
          </p:cNvPr>
          <p:cNvSpPr txBox="1"/>
          <p:nvPr/>
        </p:nvSpPr>
        <p:spPr>
          <a:xfrm>
            <a:off x="2669783" y="3114280"/>
            <a:ext cx="3416320" cy="369332"/>
          </a:xfrm>
          <a:prstGeom prst="rect">
            <a:avLst/>
          </a:prstGeom>
          <a:noFill/>
        </p:spPr>
        <p:txBody>
          <a:bodyPr wrap="none" rtlCol="0">
            <a:spAutoFit/>
          </a:bodyPr>
          <a:lstStyle/>
          <a:p>
            <a:r>
              <a:rPr kumimoji="1" lang="ja-JP" altLang="en-US" dirty="0"/>
              <a:t>昨年度設計された回路のデータ</a:t>
            </a:r>
          </a:p>
        </p:txBody>
      </p:sp>
      <p:sp>
        <p:nvSpPr>
          <p:cNvPr id="14" name="テキスト ボックス 13">
            <a:extLst>
              <a:ext uri="{FF2B5EF4-FFF2-40B4-BE49-F238E27FC236}">
                <a16:creationId xmlns:a16="http://schemas.microsoft.com/office/drawing/2014/main" id="{00198C05-F4BB-4DD1-5FA6-D2E109EE221D}"/>
              </a:ext>
            </a:extLst>
          </p:cNvPr>
          <p:cNvSpPr txBox="1"/>
          <p:nvPr/>
        </p:nvSpPr>
        <p:spPr>
          <a:xfrm>
            <a:off x="3440920" y="6265033"/>
            <a:ext cx="2262158" cy="369332"/>
          </a:xfrm>
          <a:prstGeom prst="rect">
            <a:avLst/>
          </a:prstGeom>
          <a:noFill/>
        </p:spPr>
        <p:txBody>
          <a:bodyPr wrap="none" rtlCol="0">
            <a:spAutoFit/>
          </a:bodyPr>
          <a:lstStyle/>
          <a:p>
            <a:r>
              <a:rPr lang="ja-JP" altLang="en-US" dirty="0"/>
              <a:t>実際に作成したもの</a:t>
            </a:r>
            <a:endParaRPr kumimoji="1" lang="ja-JP" altLang="en-US" dirty="0"/>
          </a:p>
        </p:txBody>
      </p:sp>
    </p:spTree>
    <p:extLst>
      <p:ext uri="{BB962C8B-B14F-4D97-AF65-F5344CB8AC3E}">
        <p14:creationId xmlns:p14="http://schemas.microsoft.com/office/powerpoint/2010/main" val="4132735770"/>
      </p:ext>
    </p:extLst>
  </p:cSld>
  <p:clrMapOvr>
    <a:masterClrMapping/>
  </p:clrMapOvr>
</p:sld>
</file>

<file path=ppt/theme/theme1.xml><?xml version="1.0" encoding="utf-8"?>
<a:theme xmlns:a="http://schemas.openxmlformats.org/drawingml/2006/main" name="ホワイト">
  <a:themeElements>
    <a:clrScheme name="環境">
      <a:dk1>
        <a:sysClr val="windowText" lastClr="000000"/>
      </a:dk1>
      <a:lt1>
        <a:sysClr val="window" lastClr="FFFFFF"/>
      </a:lt1>
      <a:dk2>
        <a:srgbClr val="194431"/>
      </a:dk2>
      <a:lt2>
        <a:srgbClr val="F0E6C3"/>
      </a:lt2>
      <a:accent1>
        <a:srgbClr val="F8C000"/>
      </a:accent1>
      <a:accent2>
        <a:srgbClr val="F88600"/>
      </a:accent2>
      <a:accent3>
        <a:srgbClr val="F83500"/>
      </a:accent3>
      <a:accent4>
        <a:srgbClr val="8B723D"/>
      </a:accent4>
      <a:accent5>
        <a:srgbClr val="818B3D"/>
      </a:accent5>
      <a:accent6>
        <a:srgbClr val="586215"/>
      </a:accent6>
      <a:hlink>
        <a:srgbClr val="FF621D"/>
      </a:hlink>
      <a:folHlink>
        <a:srgbClr val="F3D260"/>
      </a:folHlink>
    </a:clrScheme>
    <a:fontScheme name="インスピレーション">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692</TotalTime>
  <Words>703</Words>
  <Application>Microsoft Office PowerPoint</Application>
  <PresentationFormat>画面に合わせる (4:3)</PresentationFormat>
  <Paragraphs>109</Paragraphs>
  <Slides>12</Slides>
  <Notes>8</Notes>
  <HiddenSlides>0</HiddenSlides>
  <MMClips>2</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12</vt:i4>
      </vt:variant>
    </vt:vector>
  </HeadingPairs>
  <TitlesOfParts>
    <vt:vector size="20" baseType="lpstr">
      <vt:lpstr>Abadi MT Condensed Extra Bold</vt:lpstr>
      <vt:lpstr>ＭＳ Ｐゴシック</vt:lpstr>
      <vt:lpstr>メイリオ</vt:lpstr>
      <vt:lpstr>Arial</vt:lpstr>
      <vt:lpstr>Calibri</vt:lpstr>
      <vt:lpstr>News Gothic MT</vt:lpstr>
      <vt:lpstr>ホワイト</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松江高専</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中西 大輔</dc:creator>
  <cp:lastModifiedBy>d2040_渡部 翔太_松江</cp:lastModifiedBy>
  <cp:revision>17</cp:revision>
  <dcterms:created xsi:type="dcterms:W3CDTF">2018-04-05T06:04:44Z</dcterms:created>
  <dcterms:modified xsi:type="dcterms:W3CDTF">2024-10-04T08:12:14Z</dcterms:modified>
</cp:coreProperties>
</file>